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8:02.507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0,'1163'0,"-1140"0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12.3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0,'1621'0'0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22.4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27 0,'1539'-27'0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28.6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82 0,'1406'-81'0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33.98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0 218 0,'1460'-218'0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37.08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1 163 0,'1513'-162'0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43.9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0,'1621'163'0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48.75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0,'1593'0'0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55.04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0,'1405'0'0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9:59.5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54 0,'1459'-54'0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8:05.420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28,'732'0,"-705"-2,0 0,31-8,-29 5,46-4,248 10,-299-1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14.982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0,'1163'0'0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17.744"/>
    </inkml:context>
    <inkml:brush xml:id="br0">
      <inkml:brushProperty name="width" value="0.3" units="cm"/>
      <inkml:brushProperty name="height" value="0.6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0,'1215'26'0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28.13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1324 100 0,'0'3'0,"-2"1"0,0 0 0,-2 0 0,0 0 0,-2 0 0,-1 0 0,0-1 0,-2 1 0,0 0 0,-1-1 0,-2 1 0,0-1 0,-1 0 0,-1 1 0,-1-1 0,-1 0 0,0 0 0,-1 0 0,-1 0 0,-1-1 0,-1 1 0,0 0 0,0-1 0,-2 0 0,0 0 0,0 0 0,-1 0 0,0 0 0,-1-1 0,0 1 0,-1-1 0,0 0 0,0 0 0,0 0 0,-1 0 0,0-1 0,1 0 0,-1 1 0,0-1 0,0 0 0,0-1 0,0 1 0,0 0 0,1-1 0,-1 0 0,1 0 0,0 0 0,1 0 0,0-1 0,0 1 0,0-1 0,1 0 0,1 0 0,0 0 0,1 0 0,0 0 0,1-1 0,1 0 0,0 1 0,1-1 0,1 0 0,0 0 0,1 0 0,2 0 0,0-1 0,0 1 0,2 0 0,1-1 0,0 1 0,2-1 0,0 0 0,2 1 0,0-1 0,2 0 0,0 0 0,2 0 0,0 0 0,2 0 0,0 1 0,2-1 0,0 0 0,2 0 0,0 0 0,2 0 0,0 0 0,2 1 0,0-1 0,2 0 0,0 1 0,2-1 0,0 1 0,1-1 0,2 1 0,0-1 0,0 1 0,2 0 0,1 0 0,0 0 0,1 0 0,1 1 0,0-1 0,1 1 0,1-1 0,0 1 0,1 0 0,0 0 0,1 0 0,1 1 0,0-1 0,0 1 0,0-1 0,1 1 0,0 0 0,1 0 0,-1 1 0,1-1 0,0 1 0,0-1 0,0 1 0,0 0 0,0 1 0,-1-1 0,1 1 0,0-1 0,-1 1 0,0 0 0,0 0 0,0 1 0,-1-1 0,0 1 0,-1-1 0,0 1 0,-1 0 0,0 0 0,0 0 0,-2 1 0,0-1 0,0 1 0,-1-1 0,-1 1 0,-1 0 0,-1 0 0,0 0 0,-1 0 0,-1 1 0,-1-1 0,-1 1 0,0-1 0,-2 1 0,-1-1 0,0 1 0,-2 0 0,0-1 0,-1 1 0,-2 0 0,0 0 0,-2 0 0,0 0 0,-2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35.86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0,'1134'0'0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7:39.1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0,'1135'0'0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3-25T12:27:44.1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0,'51'22,"1"-2,70 17,1 1,36 10,61 24,-196-63,-1-2,1-1,1-1,-1-1,31 2,-8-5,86-7,-120 4,0-1,0-1,0 0,0-1,0 0,18-11,-19 9,0 1,1 0,0 1,0 0,0 1,20-3,24 3,70 6,-43-1,-61-1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2:28:59.3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0,'1486'0'0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" name="camera.wav"/>
          </p:stSnd>
        </p:sndAc>
      </p:transition>
    </mc:Choice>
    <mc:Fallback>
      <p:transition spd="slow">
        <p:random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3" name="camera.wav"/>
          </p:stSnd>
        </p:sndAc>
      </p:transition>
    </mc:Choice>
    <mc:Fallback>
      <p:transition spd="slow">
        <p:random/>
        <p:sndAc>
          <p:stSnd>
            <p:snd r:embed="rId13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13" Type="http://schemas.openxmlformats.org/officeDocument/2006/relationships/customXml" Target="../ink/ink10.xml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" Type="http://schemas.openxmlformats.org/officeDocument/2006/relationships/image" Target="../media/image50.png"/><Relationship Id="rId21" Type="http://schemas.openxmlformats.org/officeDocument/2006/relationships/customXml" Target="../ink/ink14.xml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customXml" Target="../ink/ink12.xml"/><Relationship Id="rId25" Type="http://schemas.openxmlformats.org/officeDocument/2006/relationships/customXml" Target="../ink/ink16.xml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29" Type="http://schemas.openxmlformats.org/officeDocument/2006/relationships/customXml" Target="../ink/ink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11" Type="http://schemas.openxmlformats.org/officeDocument/2006/relationships/customXml" Target="../ink/ink9.xml"/><Relationship Id="rId24" Type="http://schemas.openxmlformats.org/officeDocument/2006/relationships/image" Target="../media/image18.png"/><Relationship Id="rId5" Type="http://schemas.openxmlformats.org/officeDocument/2006/relationships/image" Target="../media/image9.png"/><Relationship Id="rId15" Type="http://schemas.openxmlformats.org/officeDocument/2006/relationships/customXml" Target="../ink/ink11.xml"/><Relationship Id="rId23" Type="http://schemas.openxmlformats.org/officeDocument/2006/relationships/customXml" Target="../ink/ink15.xml"/><Relationship Id="rId28" Type="http://schemas.openxmlformats.org/officeDocument/2006/relationships/image" Target="../media/image20.png"/><Relationship Id="rId10" Type="http://schemas.openxmlformats.org/officeDocument/2006/relationships/image" Target="../media/image11.png"/><Relationship Id="rId19" Type="http://schemas.openxmlformats.org/officeDocument/2006/relationships/customXml" Target="../ink/ink13.xml"/><Relationship Id="rId31" Type="http://schemas.openxmlformats.org/officeDocument/2006/relationships/image" Target="../media/image2.gif"/><Relationship Id="rId4" Type="http://schemas.openxmlformats.org/officeDocument/2006/relationships/customXml" Target="../ink/ink5.xml"/><Relationship Id="rId9" Type="http://schemas.openxmlformats.org/officeDocument/2006/relationships/customXml" Target="../ink/ink8.xml"/><Relationship Id="rId14" Type="http://schemas.openxmlformats.org/officeDocument/2006/relationships/image" Target="../media/image13.png"/><Relationship Id="rId22" Type="http://schemas.openxmlformats.org/officeDocument/2006/relationships/image" Target="../media/image17.png"/><Relationship Id="rId27" Type="http://schemas.openxmlformats.org/officeDocument/2006/relationships/customXml" Target="../ink/ink17.xml"/><Relationship Id="rId30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s-ES" sz="4400" b="1" dirty="0">
                <a:solidFill>
                  <a:srgbClr val="0070C0"/>
                </a:solidFill>
              </a:rPr>
              <a:t>CONVERSION ANALOGA A DIGITAL   “ADC”</a:t>
            </a:r>
            <a:endParaRPr lang="es-CO" sz="4400" b="1" dirty="0">
              <a:solidFill>
                <a:srgbClr val="0070C0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>
            <a:normAutofit/>
          </a:bodyPr>
          <a:lstStyle/>
          <a:p>
            <a:pPr algn="l"/>
            <a:r>
              <a:rPr lang="es-ES"/>
              <a:t>Ing. Juan Carlos Vizcaino Aponte</a:t>
            </a:r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01D74A-0108-A0C7-D711-1B8AF8624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230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ARDUINO ENTRADAS ANALOGAS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3456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/>
              <a:t>La </a:t>
            </a:r>
            <a:r>
              <a:rPr lang="es-ES" sz="4000" b="1" dirty="0"/>
              <a:t>conversión analógica a digital (A/D o ADC)</a:t>
            </a:r>
            <a:r>
              <a:rPr lang="es-ES" sz="4000" dirty="0"/>
              <a:t> es el proceso mediante el cual una señal continua (analógica) se transforma en una señal discreta (digital) que puede ser procesada por sistemas digitales como microcontroladores, computadores o </a:t>
            </a:r>
            <a:r>
              <a:rPr lang="es-ES" sz="4000" dirty="0" err="1"/>
              <a:t>DSPs</a:t>
            </a:r>
            <a:r>
              <a:rPr lang="es-E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EB70D-97BF-028F-F80C-E25A12BB8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El proceso se divide en </a:t>
            </a:r>
            <a:r>
              <a:rPr lang="es-CO" b="1" dirty="0"/>
              <a:t>3 etapas clave</a:t>
            </a:r>
            <a:r>
              <a:rPr lang="es-CO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B6F4B7C-EE0D-736C-7F6D-38E3AF8548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s-CO" b="1" dirty="0"/>
                  <a:t>1. Muestreo (</a:t>
                </a:r>
                <a:r>
                  <a:rPr lang="es-CO" b="1" dirty="0" err="1"/>
                  <a:t>Sampling</a:t>
                </a:r>
                <a:r>
                  <a:rPr lang="es-CO" b="1" dirty="0"/>
                  <a:t>)</a:t>
                </a:r>
              </a:p>
              <a:p>
                <a:pPr marL="0" indent="0">
                  <a:buNone/>
                </a:pPr>
                <a:r>
                  <a:rPr lang="es-CO" dirty="0"/>
                  <a:t>Se toma la señal analógica en intervalos de tiempo </a:t>
                </a:r>
              </a:p>
              <a:p>
                <a:pPr marL="0" indent="0">
                  <a:buNone/>
                </a:pPr>
                <a:r>
                  <a:rPr lang="es-CO" dirty="0"/>
                  <a:t>Frecuencia de muestreo: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ar-AE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ar-AE" dirty="0"/>
              </a:p>
              <a:p>
                <a:pPr marL="0" indent="0">
                  <a:buNone/>
                </a:pPr>
                <a:r>
                  <a:rPr lang="es-CO" dirty="0"/>
                  <a:t>Debe cumplir el criterio de Nyquist: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ar-AE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ar-AE" dirty="0"/>
              </a:p>
              <a:p>
                <a:pPr marL="0" indent="0">
                  <a:buNone/>
                </a:pPr>
                <a:endParaRPr lang="es-CO" dirty="0"/>
              </a:p>
              <a:p>
                <a:pPr marL="0" indent="0">
                  <a:buNone/>
                </a:pPr>
                <a:r>
                  <a:rPr lang="es-CO" dirty="0"/>
                  <a:t>👉 Si no se cumple → aparece </a:t>
                </a:r>
                <a:r>
                  <a:rPr lang="es-CO" b="1" dirty="0" err="1"/>
                  <a:t>aliasing</a:t>
                </a:r>
                <a:endParaRPr lang="es-CO" dirty="0"/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B6F4B7C-EE0D-736C-7F6D-38E3AF8548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06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8CFF82-506A-D178-7A95-D83B062BA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820"/>
            <a:ext cx="10515600" cy="64397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/>
              <a:t>2. Cuantificación</a:t>
            </a:r>
          </a:p>
          <a:p>
            <a:pPr marL="0" indent="0">
              <a:buNone/>
            </a:pPr>
            <a:r>
              <a:rPr lang="es-ES" dirty="0"/>
              <a:t>Se aproximan los valores a niveles discretos </a:t>
            </a:r>
          </a:p>
          <a:p>
            <a:pPr marL="0" indent="0">
              <a:buNone/>
            </a:pPr>
            <a:r>
              <a:rPr lang="es-ES" dirty="0"/>
              <a:t>Se introduce un error llamado: </a:t>
            </a:r>
          </a:p>
          <a:p>
            <a:pPr lvl="1"/>
            <a:r>
              <a:rPr lang="es-ES" b="1" dirty="0"/>
              <a:t>Error de cuantización</a:t>
            </a:r>
            <a:r>
              <a:rPr lang="es-ES" dirty="0"/>
              <a:t> </a:t>
            </a:r>
          </a:p>
          <a:p>
            <a:pPr marL="0" indent="0">
              <a:buNone/>
            </a:pPr>
            <a:r>
              <a:rPr lang="es-ES" dirty="0"/>
              <a:t>Ejemplo:</a:t>
            </a:r>
          </a:p>
          <a:p>
            <a:pPr marL="0" indent="0">
              <a:buNone/>
            </a:pPr>
            <a:r>
              <a:rPr lang="es-ES" dirty="0"/>
              <a:t>8 bits → 256 niveles </a:t>
            </a:r>
          </a:p>
          <a:p>
            <a:pPr marL="0" indent="0">
              <a:buNone/>
            </a:pPr>
            <a:r>
              <a:rPr lang="es-ES" dirty="0"/>
              <a:t>10 bits → 1024 niveles </a:t>
            </a:r>
          </a:p>
          <a:p>
            <a:pPr marL="0" indent="0">
              <a:buNone/>
            </a:pPr>
            <a:r>
              <a:rPr lang="es-ES" dirty="0"/>
              <a:t>12 bits → 4096 niveles </a:t>
            </a:r>
          </a:p>
          <a:p>
            <a:pPr marL="0" indent="0">
              <a:buNone/>
            </a:pPr>
            <a:br>
              <a:rPr lang="es-ES" dirty="0"/>
            </a:br>
            <a:endParaRPr lang="es-ES" dirty="0"/>
          </a:p>
          <a:p>
            <a:pPr marL="0" indent="0">
              <a:buNone/>
            </a:pPr>
            <a:r>
              <a:rPr lang="es-ES" b="1" dirty="0"/>
              <a:t>3. Codificación</a:t>
            </a:r>
          </a:p>
          <a:p>
            <a:pPr marL="0" indent="0">
              <a:buNone/>
            </a:pPr>
            <a:r>
              <a:rPr lang="es-ES" dirty="0"/>
              <a:t>Cada nivel se convierte en un número binario </a:t>
            </a:r>
          </a:p>
          <a:p>
            <a:pPr marL="0" indent="0">
              <a:buNone/>
            </a:pPr>
            <a:r>
              <a:rPr lang="es-ES" dirty="0"/>
              <a:t>Ejemplo: </a:t>
            </a:r>
          </a:p>
          <a:p>
            <a:pPr lvl="1"/>
            <a:r>
              <a:rPr lang="es-ES" dirty="0"/>
              <a:t>Nivel 5 → 00000101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332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F475E410-675F-15DF-E522-1813400BBB4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8485" y="498271"/>
                <a:ext cx="10703302" cy="5450246"/>
              </a:xfrm>
            </p:spPr>
            <p:txBody>
              <a:bodyPr>
                <a:normAutofit lnSpcReduction="10000"/>
              </a:bodyPr>
              <a:lstStyle/>
              <a:p>
                <a:pPr>
                  <a:buNone/>
                </a:pPr>
                <a:r>
                  <a:rPr lang="es-CO" b="1" dirty="0"/>
                  <a:t>📊 Ejemplo práctico</a:t>
                </a:r>
              </a:p>
              <a:p>
                <a:pPr>
                  <a:buNone/>
                </a:pPr>
                <a:r>
                  <a:rPr lang="es-CO" dirty="0"/>
                  <a:t>Suponga:</a:t>
                </a:r>
              </a:p>
              <a:p>
                <a:r>
                  <a:rPr lang="es-CO" dirty="0"/>
                  <a:t>Señal: 0 a 5 V en entrada </a:t>
                </a:r>
                <a:r>
                  <a:rPr lang="es-CO" dirty="0" err="1"/>
                  <a:t>analoga</a:t>
                </a:r>
                <a:r>
                  <a:rPr lang="es-CO" dirty="0"/>
                  <a:t> </a:t>
                </a:r>
              </a:p>
              <a:p>
                <a:r>
                  <a:rPr lang="es-CO" dirty="0"/>
                  <a:t>Conversión ADC de 10 bits </a:t>
                </a:r>
              </a:p>
              <a:p>
                <a:pPr>
                  <a:buNone/>
                </a:pPr>
                <a:r>
                  <a:rPr lang="es-CO" dirty="0"/>
                  <a:t>Resolución: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CO"/>
                        <m:t>Resoluci</m:t>
                      </m:r>
                      <m:limUpp>
                        <m:limUpp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r>
                            <m:rPr>
                              <m:nor/>
                            </m:rPr>
                            <a:rPr lang="es-CO" i="1"/>
                            <m:t>o</m:t>
                          </m:r>
                        </m:e>
                        <m:lim>
                          <m:r>
                            <a:rPr lang="ar-AE">
                              <a:latin typeface="Cambria Math" panose="02040503050406030204" pitchFamily="18" charset="0"/>
                            </a:rPr>
                            <m:t>ˊ</m:t>
                          </m:r>
                        </m:lim>
                      </m:limUpp>
                      <m:r>
                        <m:rPr>
                          <m:nor/>
                        </m:rPr>
                        <a:rPr lang="es-CO" i="1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s-CO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ar-AE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ar-AE">
                              <a:latin typeface="Cambria Math" panose="02040503050406030204" pitchFamily="18" charset="0"/>
                            </a:rPr>
                            <m:t>1024</m:t>
                          </m:r>
                        </m:den>
                      </m:f>
                      <m:r>
                        <a:rPr lang="ar-AE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88</m:t>
                      </m:r>
                      <m:r>
                        <m:rPr>
                          <m:nor/>
                        </m:rPr>
                        <a:rPr lang="ar-AE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CO" i="1">
                          <a:latin typeface="Cambria Math" panose="02040503050406030204" pitchFamily="18" charset="0"/>
                        </a:rPr>
                        <m:t>mV</m:t>
                      </m:r>
                    </m:oMath>
                  </m:oMathPara>
                </a14:m>
                <a:endParaRPr lang="es-CO" dirty="0"/>
              </a:p>
              <a:p>
                <a:pPr>
                  <a:buNone/>
                </a:pPr>
                <a:r>
                  <a:rPr lang="es-CO" dirty="0"/>
                  <a:t>👉 Cada paso digital representa </a:t>
                </a:r>
                <a:r>
                  <a:rPr lang="es-CO" b="1" dirty="0"/>
                  <a:t>4.88 </a:t>
                </a:r>
                <a:r>
                  <a:rPr lang="es-CO" b="1" dirty="0" err="1"/>
                  <a:t>mV</a:t>
                </a:r>
                <a:endParaRPr lang="es-CO" b="1" dirty="0"/>
              </a:p>
              <a:p>
                <a:pPr>
                  <a:buNone/>
                </a:pPr>
                <a:endParaRPr lang="es-CO" b="1" dirty="0"/>
              </a:p>
              <a:p>
                <a:pPr>
                  <a:buNone/>
                </a:pPr>
                <a:r>
                  <a:rPr lang="es-CO" b="1" dirty="0"/>
                  <a:t>3,45v =&gt; lectura digital =  3,45/4,88mV = 706 (codificado a 10 bits)</a:t>
                </a:r>
              </a:p>
              <a:p>
                <a:pPr>
                  <a:buNone/>
                </a:pPr>
                <a:endParaRPr lang="es-CO" b="1" dirty="0"/>
              </a:p>
              <a:p>
                <a:pPr>
                  <a:buNone/>
                </a:pPr>
                <a:r>
                  <a:rPr lang="es-CO" b="1" dirty="0"/>
                  <a:t>2,32v =&gt; lectura digital = 2,32/4,88mV = 475 (codificado a 10 bits)</a:t>
                </a:r>
                <a:endParaRPr lang="es-CO" dirty="0"/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F475E410-675F-15DF-E522-1813400BBB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8485" y="498271"/>
                <a:ext cx="10703302" cy="5450246"/>
              </a:xfrm>
              <a:blipFill>
                <a:blip r:embed="rId3"/>
                <a:stretch>
                  <a:fillRect l="-1139" t="-2908" b="-2013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735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8B3079-5BDA-CE91-3163-F71237AF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Ejercicios prácticos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3054920F-FE53-B75B-2778-9C548A7BC8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514350" indent="-514350">
                  <a:buAutoNum type="arabicPeriod"/>
                </a:pPr>
                <a:r>
                  <a:rPr lang="es-ES" dirty="0"/>
                  <a:t>Una señal análoga mide 3,4v, en que valor quedara cuantificada</a:t>
                </a:r>
              </a:p>
              <a:p>
                <a:pPr marL="0" indent="0">
                  <a:buNone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8 bits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256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174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10 bits     </a:t>
                </a:r>
                <a:r>
                  <a:rPr lang="es-ES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1024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696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12 bits </a:t>
                </a:r>
                <a:r>
                  <a:rPr lang="es-ES" sz="32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4096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2785</m:t>
                    </m:r>
                  </m:oMath>
                </a14:m>
                <a:endParaRPr lang="es-ES" sz="3200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457200" lvl="1" indent="0">
                  <a:buNone/>
                </a:pPr>
                <a:endParaRPr lang="es-ES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3054920F-FE53-B75B-2778-9C548A7BC8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 r="-464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5FF8FB6A-3C17-CD1E-5939-05814B6CF71F}"/>
                  </a:ext>
                </a:extLst>
              </p14:cNvPr>
              <p14:cNvContentPartPr/>
              <p14:nvPr/>
            </p14:nvContentPartPr>
            <p14:xfrm>
              <a:off x="5203930" y="2042525"/>
              <a:ext cx="427320" cy="36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5FF8FB6A-3C17-CD1E-5939-05814B6CF71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930" y="1934525"/>
                <a:ext cx="534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016D5BE9-595E-0010-546A-464523E48B5A}"/>
                  </a:ext>
                </a:extLst>
              </p14:cNvPr>
              <p14:cNvContentPartPr/>
              <p14:nvPr/>
            </p14:nvContentPartPr>
            <p14:xfrm>
              <a:off x="4328410" y="2927405"/>
              <a:ext cx="466200" cy="1008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016D5BE9-595E-0010-546A-464523E48B5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74410" y="2819405"/>
                <a:ext cx="5738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41047277-7263-8469-BD7A-08539F8BC36A}"/>
                  </a:ext>
                </a:extLst>
              </p14:cNvPr>
              <p14:cNvContentPartPr/>
              <p14:nvPr/>
            </p14:nvContentPartPr>
            <p14:xfrm>
              <a:off x="4581130" y="4017125"/>
              <a:ext cx="418680" cy="36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41047277-7263-8469-BD7A-08539F8BC36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527130" y="3909485"/>
                <a:ext cx="5263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607DB04A-98BE-EACC-B5E8-C4ACFEBB4D82}"/>
                  </a:ext>
                </a:extLst>
              </p14:cNvPr>
              <p14:cNvContentPartPr/>
              <p14:nvPr/>
            </p14:nvContentPartPr>
            <p14:xfrm>
              <a:off x="4435330" y="5087045"/>
              <a:ext cx="437760" cy="9720"/>
            </p14:xfrm>
          </p:contentPart>
        </mc:Choice>
        <mc:Fallback xmlns=""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607DB04A-98BE-EACC-B5E8-C4ACFEBB4D8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81690" y="4979405"/>
                <a:ext cx="545400" cy="22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594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EC1B38-74A1-0160-35C7-9D689440D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Ejercicios prácticos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C8D167C3-5823-AF7F-3AF0-33CE0F5893D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rabicPeriod" startAt="2"/>
                </a:pPr>
                <a:r>
                  <a:rPr lang="es-ES" dirty="0"/>
                  <a:t>Una señal análoga mide 1,3v en que valor quedara cuantificada</a:t>
                </a:r>
              </a:p>
              <a:p>
                <a:pPr marL="0" indent="0">
                  <a:buNone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8 bits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256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66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10 bits     </a:t>
                </a:r>
                <a:r>
                  <a:rPr lang="es-ES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1024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266</m:t>
                    </m:r>
                  </m:oMath>
                </a14:m>
                <a:endParaRPr lang="es-ES" dirty="0"/>
              </a:p>
              <a:p>
                <a:pPr marL="971550" lvl="1" indent="-514350">
                  <a:buAutoNum type="arabicPeriod"/>
                </a:pPr>
                <a:endParaRPr lang="es-ES" dirty="0"/>
              </a:p>
              <a:p>
                <a:pPr marL="971550" lvl="1" indent="-514350">
                  <a:buAutoNum type="arabicPeriod"/>
                </a:pPr>
                <a:r>
                  <a:rPr lang="es-ES" dirty="0"/>
                  <a:t>En 12 bits </a:t>
                </a:r>
                <a:r>
                  <a:rPr lang="es-ES" sz="32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4096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E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s-ES" sz="32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s-E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sz="3200" b="0" i="1" smtClean="0">
                        <a:latin typeface="Cambria Math" panose="02040503050406030204" pitchFamily="18" charset="0"/>
                      </a:rPr>
                      <m:t>1064</m:t>
                    </m:r>
                  </m:oMath>
                </a14:m>
                <a:endParaRPr lang="es-ES" sz="3200" dirty="0"/>
              </a:p>
              <a:p>
                <a:pPr marL="0" indent="0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C8D167C3-5823-AF7F-3AF0-33CE0F5893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E722BC48-265F-41C9-3F0F-30A0D5145481}"/>
                  </a:ext>
                </a:extLst>
              </p14:cNvPr>
              <p14:cNvContentPartPr/>
              <p14:nvPr/>
            </p14:nvContentPartPr>
            <p14:xfrm>
              <a:off x="4328410" y="2875925"/>
              <a:ext cx="476640" cy="7164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E722BC48-265F-41C9-3F0F-30A0D51454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4410" y="2767925"/>
                <a:ext cx="584280" cy="28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82121284-71D5-7587-0278-C5A3513C7694}"/>
                  </a:ext>
                </a:extLst>
              </p14:cNvPr>
              <p14:cNvContentPartPr/>
              <p14:nvPr/>
            </p14:nvContentPartPr>
            <p14:xfrm>
              <a:off x="4610650" y="4007405"/>
              <a:ext cx="408600" cy="36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82121284-71D5-7587-0278-C5A3513C76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56650" y="3899765"/>
                <a:ext cx="516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22C60AF2-F683-CCB1-81E7-DE3DF2B6B148}"/>
                  </a:ext>
                </a:extLst>
              </p14:cNvPr>
              <p14:cNvContentPartPr/>
              <p14:nvPr/>
            </p14:nvContentPartPr>
            <p14:xfrm>
              <a:off x="4474570" y="5077325"/>
              <a:ext cx="408600" cy="360"/>
            </p14:xfrm>
          </p:contentPart>
        </mc:Choice>
        <mc:Fallback xmlns=""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22C60AF2-F683-CCB1-81E7-DE3DF2B6B14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20570" y="4969685"/>
                <a:ext cx="5162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D6C28907-A407-5666-26EB-49D50A65DC80}"/>
                  </a:ext>
                </a:extLst>
              </p14:cNvPr>
              <p14:cNvContentPartPr/>
              <p14:nvPr/>
            </p14:nvContentPartPr>
            <p14:xfrm>
              <a:off x="5233450" y="1974485"/>
              <a:ext cx="573120" cy="99360"/>
            </p14:xfrm>
          </p:contentPart>
        </mc:Choice>
        <mc:Fallback xmlns=""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D6C28907-A407-5666-26EB-49D50A65DC8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79450" y="1866485"/>
                <a:ext cx="680760" cy="31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32B25A2A-81E1-B8C0-122D-E7DE277FA1C6}"/>
                  </a:ext>
                </a:extLst>
              </p14:cNvPr>
              <p14:cNvContentPartPr/>
              <p14:nvPr/>
            </p14:nvContentPartPr>
            <p14:xfrm>
              <a:off x="5233090" y="2032805"/>
              <a:ext cx="535320" cy="720"/>
            </p14:xfrm>
          </p:contentPart>
        </mc:Choice>
        <mc:Fallback xmlns=""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32B25A2A-81E1-B8C0-122D-E7DE277FA1C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79450" y="1816805"/>
                <a:ext cx="6429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D9200EEA-FE78-037E-B5A0-A9BC0A721F65}"/>
                  </a:ext>
                </a:extLst>
              </p14:cNvPr>
              <p14:cNvContentPartPr/>
              <p14:nvPr/>
            </p14:nvContentPartPr>
            <p14:xfrm>
              <a:off x="5242810" y="2110565"/>
              <a:ext cx="583920" cy="720"/>
            </p14:xfrm>
          </p:contentPart>
        </mc:Choice>
        <mc:Fallback xmlns=""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D9200EEA-FE78-037E-B5A0-A9BC0A721F6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9170" y="1894565"/>
                <a:ext cx="6915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8D92432F-F890-57AF-3E90-4F7AC05076F1}"/>
                  </a:ext>
                </a:extLst>
              </p14:cNvPr>
              <p14:cNvContentPartPr/>
              <p14:nvPr/>
            </p14:nvContentPartPr>
            <p14:xfrm>
              <a:off x="5242810" y="1964765"/>
              <a:ext cx="554400" cy="1008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8D92432F-F890-57AF-3E90-4F7AC05076F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9170" y="1856765"/>
                <a:ext cx="6620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Entrada de lápiz 17">
                <a:extLst>
                  <a:ext uri="{FF2B5EF4-FFF2-40B4-BE49-F238E27FC236}">
                    <a16:creationId xmlns:a16="http://schemas.microsoft.com/office/drawing/2014/main" id="{CA288649-5843-AF2D-EE67-F773EE69B60F}"/>
                  </a:ext>
                </a:extLst>
              </p14:cNvPr>
              <p14:cNvContentPartPr/>
              <p14:nvPr/>
            </p14:nvContentPartPr>
            <p14:xfrm>
              <a:off x="4328410" y="2927405"/>
              <a:ext cx="506520" cy="29880"/>
            </p14:xfrm>
          </p:contentPart>
        </mc:Choice>
        <mc:Fallback xmlns="">
          <p:pic>
            <p:nvPicPr>
              <p:cNvPr id="18" name="Entrada de lápiz 17">
                <a:extLst>
                  <a:ext uri="{FF2B5EF4-FFF2-40B4-BE49-F238E27FC236}">
                    <a16:creationId xmlns:a16="http://schemas.microsoft.com/office/drawing/2014/main" id="{CA288649-5843-AF2D-EE67-F773EE69B60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274410" y="2819765"/>
                <a:ext cx="61416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Entrada de lápiz 19">
                <a:extLst>
                  <a:ext uri="{FF2B5EF4-FFF2-40B4-BE49-F238E27FC236}">
                    <a16:creationId xmlns:a16="http://schemas.microsoft.com/office/drawing/2014/main" id="{17F00656-2BBD-875E-0975-56F5C341B480}"/>
                  </a:ext>
                </a:extLst>
              </p14:cNvPr>
              <p14:cNvContentPartPr/>
              <p14:nvPr/>
            </p14:nvContentPartPr>
            <p14:xfrm>
              <a:off x="4620010" y="3939005"/>
              <a:ext cx="525600" cy="78840"/>
            </p14:xfrm>
          </p:contentPart>
        </mc:Choice>
        <mc:Fallback xmlns="">
          <p:pic>
            <p:nvPicPr>
              <p:cNvPr id="20" name="Entrada de lápiz 19">
                <a:extLst>
                  <a:ext uri="{FF2B5EF4-FFF2-40B4-BE49-F238E27FC236}">
                    <a16:creationId xmlns:a16="http://schemas.microsoft.com/office/drawing/2014/main" id="{17F00656-2BBD-875E-0975-56F5C341B48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566010" y="3831005"/>
                <a:ext cx="63324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2" name="Entrada de lápiz 21">
                <a:extLst>
                  <a:ext uri="{FF2B5EF4-FFF2-40B4-BE49-F238E27FC236}">
                    <a16:creationId xmlns:a16="http://schemas.microsoft.com/office/drawing/2014/main" id="{F5A725A8-3508-1A48-8733-354D76AA4C8A}"/>
                  </a:ext>
                </a:extLst>
              </p14:cNvPr>
              <p14:cNvContentPartPr/>
              <p14:nvPr/>
            </p14:nvContentPartPr>
            <p14:xfrm>
              <a:off x="4600570" y="3997325"/>
              <a:ext cx="545040" cy="58680"/>
            </p14:xfrm>
          </p:contentPart>
        </mc:Choice>
        <mc:Fallback xmlns="">
          <p:pic>
            <p:nvPicPr>
              <p:cNvPr id="22" name="Entrada de lápiz 21">
                <a:extLst>
                  <a:ext uri="{FF2B5EF4-FFF2-40B4-BE49-F238E27FC236}">
                    <a16:creationId xmlns:a16="http://schemas.microsoft.com/office/drawing/2014/main" id="{F5A725A8-3508-1A48-8733-354D76AA4C8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546930" y="3889685"/>
                <a:ext cx="65268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4" name="Entrada de lápiz 23">
                <a:extLst>
                  <a:ext uri="{FF2B5EF4-FFF2-40B4-BE49-F238E27FC236}">
                    <a16:creationId xmlns:a16="http://schemas.microsoft.com/office/drawing/2014/main" id="{673AB14C-1A6E-BE22-4212-9416F3D427AA}"/>
                  </a:ext>
                </a:extLst>
              </p14:cNvPr>
              <p14:cNvContentPartPr/>
              <p14:nvPr/>
            </p14:nvContentPartPr>
            <p14:xfrm>
              <a:off x="4600570" y="3939005"/>
              <a:ext cx="584280" cy="58680"/>
            </p14:xfrm>
          </p:contentPart>
        </mc:Choice>
        <mc:Fallback xmlns="">
          <p:pic>
            <p:nvPicPr>
              <p:cNvPr id="24" name="Entrada de lápiz 23">
                <a:extLst>
                  <a:ext uri="{FF2B5EF4-FFF2-40B4-BE49-F238E27FC236}">
                    <a16:creationId xmlns:a16="http://schemas.microsoft.com/office/drawing/2014/main" id="{673AB14C-1A6E-BE22-4212-9416F3D427AA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546930" y="3831005"/>
                <a:ext cx="69192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6" name="Entrada de lápiz 25">
                <a:extLst>
                  <a:ext uri="{FF2B5EF4-FFF2-40B4-BE49-F238E27FC236}">
                    <a16:creationId xmlns:a16="http://schemas.microsoft.com/office/drawing/2014/main" id="{C3FCDC51-E468-5974-8D85-368B29AFE0E7}"/>
                  </a:ext>
                </a:extLst>
              </p14:cNvPr>
              <p14:cNvContentPartPr/>
              <p14:nvPr/>
            </p14:nvContentPartPr>
            <p14:xfrm>
              <a:off x="4591210" y="4085165"/>
              <a:ext cx="573840" cy="360"/>
            </p14:xfrm>
          </p:contentPart>
        </mc:Choice>
        <mc:Fallback xmlns="">
          <p:pic>
            <p:nvPicPr>
              <p:cNvPr id="26" name="Entrada de lápiz 25">
                <a:extLst>
                  <a:ext uri="{FF2B5EF4-FFF2-40B4-BE49-F238E27FC236}">
                    <a16:creationId xmlns:a16="http://schemas.microsoft.com/office/drawing/2014/main" id="{C3FCDC51-E468-5974-8D85-368B29AFE0E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537210" y="3977525"/>
                <a:ext cx="6814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8" name="Entrada de lápiz 27">
                <a:extLst>
                  <a:ext uri="{FF2B5EF4-FFF2-40B4-BE49-F238E27FC236}">
                    <a16:creationId xmlns:a16="http://schemas.microsoft.com/office/drawing/2014/main" id="{9DC67BE2-8A1D-989C-5961-A7D3428D26A2}"/>
                  </a:ext>
                </a:extLst>
              </p14:cNvPr>
              <p14:cNvContentPartPr/>
              <p14:nvPr/>
            </p14:nvContentPartPr>
            <p14:xfrm>
              <a:off x="4425610" y="5087045"/>
              <a:ext cx="506160" cy="360"/>
            </p14:xfrm>
          </p:contentPart>
        </mc:Choice>
        <mc:Fallback xmlns="">
          <p:pic>
            <p:nvPicPr>
              <p:cNvPr id="28" name="Entrada de lápiz 27">
                <a:extLst>
                  <a:ext uri="{FF2B5EF4-FFF2-40B4-BE49-F238E27FC236}">
                    <a16:creationId xmlns:a16="http://schemas.microsoft.com/office/drawing/2014/main" id="{9DC67BE2-8A1D-989C-5961-A7D3428D26A2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371610" y="4979405"/>
                <a:ext cx="6138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0" name="Entrada de lápiz 29">
                <a:extLst>
                  <a:ext uri="{FF2B5EF4-FFF2-40B4-BE49-F238E27FC236}">
                    <a16:creationId xmlns:a16="http://schemas.microsoft.com/office/drawing/2014/main" id="{4E167B0E-5974-146E-234E-7071FDD7D0F5}"/>
                  </a:ext>
                </a:extLst>
              </p14:cNvPr>
              <p14:cNvContentPartPr/>
              <p14:nvPr/>
            </p14:nvContentPartPr>
            <p14:xfrm>
              <a:off x="4416250" y="5116565"/>
              <a:ext cx="525600" cy="19800"/>
            </p14:xfrm>
          </p:contentPart>
        </mc:Choice>
        <mc:Fallback xmlns="">
          <p:pic>
            <p:nvPicPr>
              <p:cNvPr id="30" name="Entrada de lápiz 29">
                <a:extLst>
                  <a:ext uri="{FF2B5EF4-FFF2-40B4-BE49-F238E27FC236}">
                    <a16:creationId xmlns:a16="http://schemas.microsoft.com/office/drawing/2014/main" id="{4E167B0E-5974-146E-234E-7071FDD7D0F5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362250" y="5008565"/>
                <a:ext cx="633240" cy="235440"/>
              </a:xfrm>
              <a:prstGeom prst="rect">
                <a:avLst/>
              </a:prstGeom>
            </p:spPr>
          </p:pic>
        </mc:Fallback>
      </mc:AlternateContent>
      <p:pic>
        <p:nvPicPr>
          <p:cNvPr id="32" name="Imagen 31">
            <a:extLst>
              <a:ext uri="{FF2B5EF4-FFF2-40B4-BE49-F238E27FC236}">
                <a16:creationId xmlns:a16="http://schemas.microsoft.com/office/drawing/2014/main" id="{104728C4-70B1-9FEC-FF96-1C7E2072A41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358" y="2544661"/>
            <a:ext cx="4231532" cy="423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1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2" name="camera.wav"/>
          </p:stSnd>
        </p:sndAc>
      </p:transition>
    </mc:Choice>
    <mc:Fallback>
      <p:transition spd="slow">
        <p:random/>
        <p:sndAc>
          <p:stSnd>
            <p:snd r:embed="rId2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290</Words>
  <Application>Microsoft Office PowerPoint</Application>
  <PresentationFormat>Panorámica</PresentationFormat>
  <Paragraphs>52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Cambria Math</vt:lpstr>
      <vt:lpstr>Tema de Office</vt:lpstr>
      <vt:lpstr>CONVERSION ANALOGA A DIGITAL   “ADC”</vt:lpstr>
      <vt:lpstr>ARDUINO ENTRADAS ANALOGAS</vt:lpstr>
      <vt:lpstr>El proceso se divide en 3 etapas clave:</vt:lpstr>
      <vt:lpstr>Presentación de PowerPoint</vt:lpstr>
      <vt:lpstr>Presentación de PowerPoint</vt:lpstr>
      <vt:lpstr>Ejercicios prácticos</vt:lpstr>
      <vt:lpstr>Ejercicios prácticos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8</cp:revision>
  <dcterms:created xsi:type="dcterms:W3CDTF">2026-03-17T11:51:38Z</dcterms:created>
  <dcterms:modified xsi:type="dcterms:W3CDTF">2026-04-10T17:08:23Z</dcterms:modified>
</cp:coreProperties>
</file>